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72" r:id="rId10"/>
    <p:sldId id="278" r:id="rId11"/>
    <p:sldId id="263" r:id="rId12"/>
    <p:sldId id="273" r:id="rId13"/>
    <p:sldId id="264" r:id="rId14"/>
    <p:sldId id="274" r:id="rId15"/>
    <p:sldId id="266" r:id="rId16"/>
    <p:sldId id="267" r:id="rId17"/>
    <p:sldId id="281" r:id="rId18"/>
    <p:sldId id="275" r:id="rId19"/>
    <p:sldId id="276" r:id="rId20"/>
    <p:sldId id="268" r:id="rId21"/>
    <p:sldId id="279" r:id="rId22"/>
    <p:sldId id="270" r:id="rId23"/>
    <p:sldId id="271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YF4H4B4rJQzq9LqwMUEk1g" hashData="BNEuITTuxjApjhZzF9Y2lVFjRPc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718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93AA-7ECE-42DD-83A8-6B63A60A2C7A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E481-59FE-48BE-BBC1-C11D4400D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93AA-7ECE-42DD-83A8-6B63A60A2C7A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E481-59FE-48BE-BBC1-C11D4400D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93AA-7ECE-42DD-83A8-6B63A60A2C7A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E481-59FE-48BE-BBC1-C11D4400D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93AA-7ECE-42DD-83A8-6B63A60A2C7A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E481-59FE-48BE-BBC1-C11D4400D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93AA-7ECE-42DD-83A8-6B63A60A2C7A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E481-59FE-48BE-BBC1-C11D4400D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93AA-7ECE-42DD-83A8-6B63A60A2C7A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E481-59FE-48BE-BBC1-C11D4400D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93AA-7ECE-42DD-83A8-6B63A60A2C7A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E481-59FE-48BE-BBC1-C11D4400D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93AA-7ECE-42DD-83A8-6B63A60A2C7A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E481-59FE-48BE-BBC1-C11D4400D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93AA-7ECE-42DD-83A8-6B63A60A2C7A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E481-59FE-48BE-BBC1-C11D4400D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93AA-7ECE-42DD-83A8-6B63A60A2C7A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E481-59FE-48BE-BBC1-C11D4400D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93AA-7ECE-42DD-83A8-6B63A60A2C7A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E481-59FE-48BE-BBC1-C11D4400D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B93AA-7ECE-42DD-83A8-6B63A60A2C7A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CE481-59FE-48BE-BBC1-C11D4400D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 dir="r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1&amp;text=&#1082;&#1072;&#1088;&#1090;&#1080;&#1085;&#1082;&#1080;%20&#1089;&#1077;&#1085;&#1085;&#1072;&#1072;&#1088;&#1089;&#1082;&#1086;&#1081;%20&#1076;&#1086;&#1083;&#1080;&#1085;&#1099;&amp;img_url=http://cs9.pikabu.ru/post_img/big/2016/11/03/4/1478149393185765965.jpg&amp;pos=42&amp;rpt=simage&amp;lr=1107" TargetMode="External"/><Relationship Id="rId7" Type="http://schemas.openxmlformats.org/officeDocument/2006/relationships/hyperlink" Target="https://yandex.ru/video/search?filmId=17895948095870742684&amp;text=&#1074;&#1072;&#1074;&#1080;&#1083;&#1086;&#1085;&#1089;&#1082;&#1086;&#1077;%20&#1089;&#1090;&#1086;&#1083;&#1087;&#1086;&#1090;&#1074;&#1086;&#1088;&#1077;&#1085;&#1080;&#1077;%20&#1076;&#1083;&#1103;%20&#1076;&#1077;&#1090;&#1077;&#1081;&amp;noreask=1&amp;path=wizard" TargetMode="External"/><Relationship Id="rId2" Type="http://schemas.openxmlformats.org/officeDocument/2006/relationships/hyperlink" Target="https://yandex.ru/images/search?img_url=https://pda.litres.ru/static/bookimages/11/61/16/11611692.bin.dir/h/i_016.png&amp;text=&#1082;&#1072;&#1088;&#1090;&#1080;&#1085;&#1082;&#1080;%20&#1074;&#1072;&#1074;&#1080;&#1083;&#1086;&#1085;&#1089;&#1082;&#1086;&#1077;%20&#1089;&#1090;&#1086;&#1083;&#1087;&#1086;&#1090;&#1074;&#1086;&#1088;&#1077;&#1085;&#1080;&#1077;&amp;noreask=1&amp;pos=6&amp;lr=1107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&#1082;&#1072;&#1088;&#1090;&#1080;&#1085;&#1082;&#1072;%20%20&#1089;&#1090;&#1086;&#1083;&#1087;&#1086;&#1090;&#1074;&#1086;&#1088;&#1077;&#1085;&#1080;&#1103;&amp;img_url=http://alostaev.narod.ru/Hyperil_galery_files/NimvrodTOTAL.JPG&amp;pos=15&amp;rpt=simage&amp;lr=1107" TargetMode="External"/><Relationship Id="rId5" Type="http://schemas.openxmlformats.org/officeDocument/2006/relationships/hyperlink" Target="https://yandex.ru/images/search?text=&#1082;&#1072;&#1088;&#1090;&#1080;&#1085;&#1082;&#1080;%20&#1074;&#1072;&#1074;&#1080;&#1083;&#1086;&#1085;&#1089;&#1082;&#1072;&#1103;%20&#1073;&#1072;&#1096;&#1085;&#1103;%20&#1076;&#1083;&#1103;%20&#1076;&#1077;&#1090;&#1077;&#1081;&amp;img_url=https://lh5.googleusercontent.com/-DeANe_SZ5IE/TW-b99N-xrI/AAAAAAAAIS4/ote1JE0Yf9k/s1600/tower-of-babel_7.jpg&amp;pos=19&amp;rpt=simage&amp;lr=1107-" TargetMode="External"/><Relationship Id="rId4" Type="http://schemas.openxmlformats.org/officeDocument/2006/relationships/hyperlink" Target="https://yandex.ru/images/search?text=&#1082;&#1072;&#1088;&#1090;&#1080;&#1085;&#1082;&#1080;%20&#1074;&#1072;&#1074;&#1080;&#1083;&#1086;&#1085;&#1089;&#1082;&#1072;&#1103;%20&#1073;&#1072;&#1096;&#1085;&#1103;%20&#1076;&#1083;&#1103;%20&#1076;&#1077;&#1090;&#1077;&#1081;&amp;img_url=http://pouke.org/svetopismo/assets/images/01011004.jpg&amp;pos=10&amp;rpt=simage&amp;lr=110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2&amp;text=&#1089;&#1090;&#1088;&#1086;&#1080;&#1090;&#1077;&#1083;&#1100;&#1089;&#1090;&#1074;&#1086;%20&#1074;&#1072;&#1074;&#1080;&#1083;&#1086;&#1085;&#1089;&#1082;&#1086;&#1077;%20&#1073;&#1072;&#1096;&#1085;&#1103;%20&#1076;&#1083;&#1103;%20&#1076;&#1077;&#1090;&#1077;&#1081;&amp;img_url=https://www.litres.ru/static/bookimages/11/61/16/11611692.bin.dir/h/i_015.png&amp;pos=86&amp;rpt=simage&amp;lr=1107" TargetMode="External"/><Relationship Id="rId2" Type="http://schemas.openxmlformats.org/officeDocument/2006/relationships/hyperlink" Target="https://yandex.ru/images/search?img_url=https://isthatinthebible.files.wordpress.com/2015/04/james-tissot-building-the-tower-of-babel-c-18961902.png&amp;p=2&amp;text=&#1074;&#1072;&#1074;&#1080;&#1083;&#1086;&#1085;&#1089;&#1082;&#1086;&#1077;%20&#1089;&#1090;&#1086;&#1083;&#1087;&#1086;&#1090;&#1074;&#1086;&#1088;&#1077;&#1085;&#1080;&#1077;%20&#1076;&#1083;&#1103;%20&#1076;&#1077;&#1090;&#1077;&#1081;&amp;noreask=1&amp;pos=80&amp;rpt=simage&amp;lr=11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p=4&amp;text=&#1089;&#1090;&#1088;&#1086;&#1080;&#1090;&#1077;&#1083;&#1100;&#1089;&#1090;&#1074;&#1086;%20&#1074;&#1072;&#1074;&#1080;&#1083;&#1086;&#1085;&#1089;&#1082;&#1086;&#1077;%20&#1073;&#1072;&#1096;&#1085;&#1103;%20&#1076;&#1083;&#1103;%20&#1076;&#1077;&#1090;&#1077;&#1081;&amp;img_url=http://www.globalfolio.net/hermitaje.com/hermitaje-library/tokarev-mifi/_images/htmpage0172_img_1.jpg&amp;pos=173&amp;rpt=simage&amp;lr=110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6143644"/>
          </a:xfrm>
        </p:spPr>
        <p:txBody>
          <a:bodyPr>
            <a:prstTxWarp prst="textArchUpPour">
              <a:avLst/>
            </a:prstTxWarp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Вавилонское столпотворение</a:t>
            </a:r>
            <a:endParaRPr lang="ru-RU" sz="8000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643578"/>
            <a:ext cx="8786842" cy="96678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ОПК №23( УМК Бородина А.В).3 класс</a:t>
            </a:r>
            <a:b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6" name="AutoShape 2" descr="http://common.regnum.ru/pictures/news/2010-10/4-8-big.jpg"/>
          <p:cNvSpPr>
            <a:spLocks noChangeAspect="1" noChangeArrowheads="1"/>
          </p:cNvSpPr>
          <p:nvPr/>
        </p:nvSpPr>
        <p:spPr bwMode="auto">
          <a:xfrm>
            <a:off x="155575" y="-2011363"/>
            <a:ext cx="6267450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https://www.wikireading.ru/img/398580_6_i_0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357430"/>
            <a:ext cx="4486267" cy="33575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1436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МАОУ СОШ № 6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г-к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Анапа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Е.Ю,учитель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начальных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классов,учитель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ОПК                    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3286148" cy="61261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Нет, он не стал разрушать башню, а поступил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по-другому.В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ту же минуту поднялся сильный-сильный вихрь и унёс все слова, которые люди говорили друг другу. Закрутил, завертел их. И всё смешал.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Когда же вихрь успокоился, и вокруг стало тихо, люди опять принялись за работу.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s://www.wikireading.ru/img/398293_6_i_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642919"/>
            <a:ext cx="5572125" cy="6215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4286280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что это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?!</a:t>
            </a:r>
          </a:p>
          <a:p>
            <a:pPr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Они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перестали понимать друг друга. Каждый заговорил на каком-то незнакомом и непонятном другому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языке.</a:t>
            </a:r>
          </a:p>
          <a:p>
            <a:pPr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работа, конечно, разладилась: один просил другого сделать что-то, а тот делал наоборот.</a:t>
            </a:r>
          </a:p>
          <a:p>
            <a:pPr algn="ctr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000" b="1" dirty="0">
              <a:latin typeface="Odessa Script Cyr" pitchFamily="34" charset="0"/>
            </a:endParaRPr>
          </a:p>
        </p:txBody>
      </p:sp>
      <p:pic>
        <p:nvPicPr>
          <p:cNvPr id="20484" name="Picture 4" descr="http://www.proznanie.ru/photo/image13166892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507206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4143404" cy="548324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Снизу кричали:</a:t>
            </a:r>
          </a:p>
          <a:p>
            <a:pPr>
              <a:buNone/>
            </a:pP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Возьмите кирпичи</a:t>
            </a: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А сверху передавали кирпичи </a:t>
            </a: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обратно.</a:t>
            </a:r>
          </a:p>
          <a:p>
            <a:pPr>
              <a:buNone/>
            </a:pP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 Маялись </a:t>
            </a: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они так маялись, да и бросили всё. Теперь одна забота оставалась – как бы найти в этом столпотворении говорящих на одном языке</a:t>
            </a: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5058" name="Picture 2" descr="http://os1.i.ua/3/1/14102065_63b291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1" y="285728"/>
            <a:ext cx="4929190" cy="62865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9144000" cy="200024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Так и разошлись все люди небольшими группками по разным уголкам земли, стали жить отдельно, каждая группка в своей стороне (стране). А потом и вовсе отгородились границами друг от друга.</a:t>
            </a:r>
          </a:p>
          <a:p>
            <a:pPr algn="ctr">
              <a:buNone/>
            </a:pPr>
            <a:r>
              <a:rPr lang="ru-RU" sz="4000" b="1" dirty="0" smtClean="0">
                <a:latin typeface="Odessa Script Cyr" pitchFamily="34" charset="0"/>
              </a:rPr>
              <a:t>  </a:t>
            </a:r>
            <a:endParaRPr lang="ru-RU" sz="4000" b="1" dirty="0">
              <a:latin typeface="Odessa Script Cyr" pitchFamily="34" charset="0"/>
            </a:endParaRPr>
          </a:p>
        </p:txBody>
      </p:sp>
      <p:pic>
        <p:nvPicPr>
          <p:cNvPr id="19458" name="Picture 2" descr="http://diletant.media/upload/medialibrary/d88/d88de737348f10b797a511c8fc510f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7929618" cy="4786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714876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Башня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стала понемногу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разрушаться. 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названия города Вавилон, где Бог смешал все языки в наказание людям за их дерзость и гордыню, произошло ещё одно выражение, которое тебе, может быть, знакомо: «Вавилонское столпотворение».</a:t>
            </a:r>
          </a:p>
        </p:txBody>
      </p:sp>
      <p:pic>
        <p:nvPicPr>
          <p:cNvPr id="44034" name="Picture 2" descr="http://www.colors.life/upload/blogs/c5/6a/c56a6c7c8b27a11d719f570937a46c42_RSZ_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857232"/>
            <a:ext cx="4500562" cy="5691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0"/>
            <a:ext cx="4786346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Odessa Script Cyr" pitchFamily="34" charset="0"/>
              </a:rPr>
              <a:t>  </a:t>
            </a:r>
            <a:r>
              <a:rPr lang="ru-RU" sz="3500" b="1" dirty="0" smtClean="0">
                <a:latin typeface="Odessa Script Cyr" pitchFamily="34" charset="0"/>
              </a:rPr>
              <a:t>Это событие,  произошедшее  в  городе  Вавилоне,  записано  в  книге  «Бытие»  и  сохранилось  в  памяти  народов  мира  под  названием  </a:t>
            </a:r>
            <a:r>
              <a:rPr lang="ru-RU" sz="3500" b="1" dirty="0" smtClean="0">
                <a:solidFill>
                  <a:schemeClr val="bg1"/>
                </a:solidFill>
                <a:latin typeface="Odessa Script Cyr" pitchFamily="34" charset="0"/>
              </a:rPr>
              <a:t>«Вавилонское  столпотворение</a:t>
            </a:r>
            <a:r>
              <a:rPr lang="ru-RU" sz="4000" b="1" dirty="0" smtClean="0">
                <a:solidFill>
                  <a:schemeClr val="bg1"/>
                </a:solidFill>
                <a:latin typeface="Odessa Script Cyr" pitchFamily="34" charset="0"/>
              </a:rPr>
              <a:t>»  </a:t>
            </a:r>
            <a:endParaRPr lang="ru-RU" sz="4000" b="1" dirty="0">
              <a:solidFill>
                <a:schemeClr val="bg1"/>
              </a:solidFill>
              <a:latin typeface="Odessa Script Cyr" pitchFamily="34" charset="0"/>
            </a:endParaRPr>
          </a:p>
        </p:txBody>
      </p:sp>
      <p:pic>
        <p:nvPicPr>
          <p:cNvPr id="18434" name="Picture 2" descr="http://www.neizvestniy-geniy.ru/images/works/photo/1/19776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4929190" cy="5729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3143272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Odessa Script Cyr" pitchFamily="34" charset="0"/>
              </a:rPr>
              <a:t>   </a:t>
            </a:r>
            <a:r>
              <a:rPr lang="ru-RU" b="1" dirty="0" smtClean="0">
                <a:latin typeface="Odessa Script Cyr" pitchFamily="34" charset="0"/>
              </a:rPr>
              <a:t>Слово  «</a:t>
            </a:r>
            <a:r>
              <a:rPr lang="ru-RU" b="1" dirty="0" err="1" smtClean="0">
                <a:latin typeface="Odessa Script Cyr" pitchFamily="34" charset="0"/>
              </a:rPr>
              <a:t>столпотво-рение</a:t>
            </a:r>
            <a:r>
              <a:rPr lang="ru-RU" b="1" dirty="0" smtClean="0">
                <a:latin typeface="Odessa Script Cyr" pitchFamily="34" charset="0"/>
              </a:rPr>
              <a:t>»  образовано  от  слов  «творить» (строить,  созидать)  и  «столп»  (башня,  столб).</a:t>
            </a:r>
            <a:endParaRPr lang="ru-RU" sz="4000" b="1" dirty="0">
              <a:latin typeface="Odessa Script Cyr" pitchFamily="34" charset="0"/>
            </a:endParaRPr>
          </a:p>
        </p:txBody>
      </p:sp>
      <p:pic>
        <p:nvPicPr>
          <p:cNvPr id="17410" name="Picture 2" descr="http://cs5.pikabu.ru/images/big_size_comm/2015-11_3/1447271382150239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621507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Где находилась вавилонская башня?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Творение жителей Вавилона, как и сам город не дожило до наших дней. Но, к счастью, благодаря трудам ученых, мы можем представить, как выглядела вавилонская башня</a:t>
            </a:r>
            <a:r>
              <a:rPr lang="ru-RU" b="1" dirty="0" smtClean="0"/>
              <a:t> в Вавилоне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Древний Вавилон находился в Междуречье. Сегодня это территория Ирака. Раскопки можно увидеть в 90 км от города Багдад. 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Человек рождается, чтобы выполнить своё предназначение в жизни. У каждого оно своё. Но у всех людей должно быть одно общее предназначение – делать друг другу только доброе и хорошее. Ведь это не так сложно.</a:t>
            </a:r>
          </a:p>
          <a:p>
            <a:r>
              <a:rPr lang="ru-RU" dirty="0"/>
              <a:t>Дух Божий живёт в каждом человеке. Но люди слепы и не понимают этого. А когда они прозреют и поймут, то изменятся.</a:t>
            </a:r>
          </a:p>
          <a:p>
            <a:r>
              <a:rPr lang="ru-RU" dirty="0"/>
              <a:t>Господь Бог мог бы силой установить Царство Божье на земле, но он не хочет этого делать. Люди должны сами понимать, что хорошо, а что плохо. Только вот беда – у каждого человека своё понимание хорошего. Все люди желают себе добра, но понимают его по-своему.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Для некоторых людей хорошая жизнь – это когда можно всё время гулять, отдыхать, праздновать и ничего не делать.</a:t>
            </a:r>
          </a:p>
          <a:p>
            <a:r>
              <a:rPr lang="ru-RU" dirty="0"/>
              <a:t>Другие считают, что для того чтобы устроить себе хорошую жизнь, они могут обманывать других людей, грабить и даже убивать.</a:t>
            </a:r>
          </a:p>
          <a:p>
            <a:r>
              <a:rPr lang="ru-RU" dirty="0"/>
              <a:t>Господь Бог хочет, чтобы для всех было одинаково хорошо. А это может произойти, если каждый человек будет думать не только о себе, но и о других людях. Это не </a:t>
            </a:r>
            <a:r>
              <a:rPr lang="ru-RU" dirty="0" smtClean="0"/>
              <a:t> так  </a:t>
            </a:r>
            <a:r>
              <a:rPr lang="ru-RU" dirty="0"/>
              <a:t>сложно, если соблюдать те десять правил, которые Господь завещал нам всем выполнять.</a:t>
            </a:r>
          </a:p>
          <a:p>
            <a:r>
              <a:rPr lang="ru-RU" dirty="0"/>
              <a:t>Эти правила называются «заповедями».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786322"/>
            <a:ext cx="8786874" cy="191134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Odessa Script Cyr" pitchFamily="34" charset="0"/>
              </a:rPr>
              <a:t>   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 Всемирного потопа   некоторое  время  потомки Ноя  жили  в  Араратской  долине  одним  большим  семейством  и  говорили  на  одном  языке.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art-pics.ru/pics/4227/%CA%EE%F5%20%C9%EE%E7%E5%F4%20%C0%ED%F2%EE%ED-%CF%E5%E9%E7%E0%E6%20%F1%20%E6%E5%F0%F2%E2%EE%EF%F0%E8%ED%EE%F8%E5%ED%E8%E5%EC%20%CD%EE%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78842"/>
            <a:ext cx="8215370" cy="4793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u="sng" dirty="0" smtClean="0">
                <a:latin typeface="Odessa Script Cyr" pitchFamily="34" charset="0"/>
              </a:rPr>
              <a:t>Ответьте на </a:t>
            </a:r>
            <a:r>
              <a:rPr lang="ru-RU" sz="4000" b="1" u="sng" dirty="0" err="1" smtClean="0">
                <a:latin typeface="Odessa Script Cyr" pitchFamily="34" charset="0"/>
              </a:rPr>
              <a:t>вопросы,пользуясь</a:t>
            </a:r>
            <a:r>
              <a:rPr lang="ru-RU" sz="4000" b="1" u="sng" dirty="0" smtClean="0">
                <a:latin typeface="Odessa Script Cyr" pitchFamily="34" charset="0"/>
              </a:rPr>
              <a:t> таблицей в рабочей тетради на стр.45-46:</a:t>
            </a:r>
          </a:p>
          <a:p>
            <a:pPr algn="ctr">
              <a:buNone/>
            </a:pPr>
            <a:r>
              <a:rPr lang="ru-RU" sz="4000" b="1" dirty="0" smtClean="0">
                <a:latin typeface="Odessa Script Cyr" pitchFamily="34" charset="0"/>
              </a:rPr>
              <a:t>Для чего жители Вавилона строили башню высотою до небес?</a:t>
            </a:r>
          </a:p>
          <a:p>
            <a:pPr algn="ctr">
              <a:buNone/>
            </a:pPr>
            <a:r>
              <a:rPr lang="ru-RU" sz="4000" b="1" dirty="0" smtClean="0">
                <a:latin typeface="Odessa Script Cyr" pitchFamily="34" charset="0"/>
              </a:rPr>
              <a:t>Отказался ли Бог от человека из-за его непослушания?</a:t>
            </a:r>
          </a:p>
          <a:p>
            <a:pPr algn="ctr">
              <a:buNone/>
            </a:pPr>
            <a:r>
              <a:rPr lang="ru-RU" sz="4000" b="1" dirty="0" smtClean="0">
                <a:latin typeface="Odessa Script Cyr" pitchFamily="34" charset="0"/>
              </a:rPr>
              <a:t>Почему Бог дает человеку путь к совершенству?</a:t>
            </a:r>
          </a:p>
          <a:p>
            <a:pPr algn="ctr">
              <a:buNone/>
            </a:pPr>
            <a:r>
              <a:rPr lang="ru-RU" sz="4000" b="1" dirty="0" smtClean="0">
                <a:latin typeface="Odessa Script Cyr" pitchFamily="34" charset="0"/>
              </a:rPr>
              <a:t>Что легче увидеть: злодеяния других людей или собственные грехи?</a:t>
            </a:r>
          </a:p>
          <a:p>
            <a:pPr algn="ctr">
              <a:buNone/>
            </a:pPr>
            <a:endParaRPr lang="ru-RU" sz="4000" b="1" dirty="0">
              <a:latin typeface="Odessa Script Cyr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gapeua.com/Content/resyrsu/ki7jpvmhmj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Р Е С Т О С Л О В И Ц А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06" y="-571524"/>
          <a:ext cx="8001063" cy="7143795"/>
        </p:xfrm>
        <a:graphic>
          <a:graphicData uri="http://schemas.openxmlformats.org/drawingml/2006/table">
            <a:tbl>
              <a:tblPr/>
              <a:tblGrid>
                <a:gridCol w="889007"/>
                <a:gridCol w="889007"/>
                <a:gridCol w="889007"/>
                <a:gridCol w="889007"/>
                <a:gridCol w="889007"/>
                <a:gridCol w="889007"/>
                <a:gridCol w="889007"/>
                <a:gridCol w="889007"/>
                <a:gridCol w="889007"/>
              </a:tblGrid>
              <a:tr h="79375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375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375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75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75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93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375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375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375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F315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3F315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14480" y="250030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357562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4143380"/>
            <a:ext cx="843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4929198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71501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92867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1714488"/>
            <a:ext cx="675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250030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3357562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4143380"/>
            <a:ext cx="675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492919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72330" y="928670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72330" y="1714488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72330" y="2500306"/>
            <a:ext cx="72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86380" y="1714488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43636" y="1714488"/>
            <a:ext cx="72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29586" y="171448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5786" y="3357562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3357562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28992" y="3357562"/>
            <a:ext cx="675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14942" y="3357562"/>
            <a:ext cx="691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43636" y="3357562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43570" y="5214950"/>
            <a:ext cx="3379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1.Это строили жители Вавилона.</a:t>
            </a:r>
          </a:p>
          <a:p>
            <a:r>
              <a:rPr lang="ru-RU" dirty="0" smtClean="0"/>
              <a:t>2.Священное писание.</a:t>
            </a:r>
          </a:p>
          <a:p>
            <a:r>
              <a:rPr lang="ru-RU" dirty="0" smtClean="0"/>
              <a:t>3.Так называется средняя часть </a:t>
            </a:r>
          </a:p>
          <a:p>
            <a:r>
              <a:rPr lang="ru-RU" dirty="0" err="1" smtClean="0"/>
              <a:t>храма,буквально</a:t>
            </a:r>
            <a:r>
              <a:rPr lang="ru-RU" dirty="0" smtClean="0"/>
              <a:t>-  «корабль».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57158" y="1000108"/>
            <a:ext cx="3626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4.Один из сыновей Ноя.</a:t>
            </a:r>
          </a:p>
          <a:p>
            <a:r>
              <a:rPr lang="ru-RU" dirty="0" smtClean="0"/>
              <a:t>5. Так был назван </a:t>
            </a:r>
            <a:r>
              <a:rPr lang="ru-RU" dirty="0" err="1" smtClean="0"/>
              <a:t>город,где</a:t>
            </a:r>
            <a:r>
              <a:rPr lang="ru-RU" dirty="0" smtClean="0"/>
              <a:t> люди </a:t>
            </a:r>
          </a:p>
          <a:p>
            <a:r>
              <a:rPr lang="ru-RU" dirty="0" smtClean="0"/>
              <a:t>строили башню высотою до небес.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7643866" cy="346092"/>
          </a:xfrm>
        </p:spPr>
        <p:txBody>
          <a:bodyPr>
            <a:noAutofit/>
          </a:bodyPr>
          <a:lstStyle/>
          <a:p>
            <a:r>
              <a:rPr lang="en-US" sz="1400" dirty="0" smtClean="0"/>
              <a:t>http://velib.com/read_book/bez_avtora/biblija_dlja_detejj/vavilonskoe_stolpotvorenie/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hlinkClick r:id="rId2"/>
              </a:rPr>
              <a:t>https://yandex.ru/images/search?img_url=https%3A%2F%2Fpda.litres.ru%2Fstatic%2Fbookimages%2F11%2F61%2F16%2F11611692.bin.dir%2Fh%2Fi_016.png&amp;text=</a:t>
            </a:r>
            <a:r>
              <a:rPr lang="ru-RU" sz="1400" dirty="0" smtClean="0">
                <a:hlinkClick r:id="rId2"/>
              </a:rPr>
              <a:t>картинки%20вавилонское%20столпотворение&amp;</a:t>
            </a:r>
            <a:r>
              <a:rPr lang="en-US" sz="1400" dirty="0" err="1" smtClean="0">
                <a:hlinkClick r:id="rId2"/>
              </a:rPr>
              <a:t>noreask</a:t>
            </a:r>
            <a:r>
              <a:rPr lang="en-US" sz="1400" dirty="0" smtClean="0">
                <a:hlinkClick r:id="rId2"/>
              </a:rPr>
              <a:t>=1&amp;pos=6&amp;lr=1107&amp;rpt=</a:t>
            </a:r>
            <a:r>
              <a:rPr lang="en-US" sz="1400" dirty="0" err="1" smtClean="0">
                <a:hlinkClick r:id="rId2"/>
              </a:rPr>
              <a:t>simage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https://yandex.ru/images/search?p=1&amp;text=</a:t>
            </a:r>
            <a:r>
              <a:rPr lang="ru-RU" sz="1400" dirty="0" smtClean="0">
                <a:hlinkClick r:id="rId3"/>
              </a:rPr>
              <a:t>картинки%20сеннаарской%20долины&amp;</a:t>
            </a:r>
            <a:r>
              <a:rPr lang="en-US" sz="1400" dirty="0" err="1" smtClean="0">
                <a:hlinkClick r:id="rId3"/>
              </a:rPr>
              <a:t>img_url</a:t>
            </a:r>
            <a:r>
              <a:rPr lang="en-US" sz="1400" dirty="0" smtClean="0">
                <a:hlinkClick r:id="rId3"/>
              </a:rPr>
              <a:t>=http%3A%2F%2Fcs9.pikabu.ru%2Fpost_img%2Fbig%2F2016%2F11%2F03%2F4%2F1478149393185765965.jpg&amp;pos=42&amp;rpt=</a:t>
            </a:r>
            <a:r>
              <a:rPr lang="en-US" sz="1400" dirty="0" err="1" smtClean="0">
                <a:hlinkClick r:id="rId3"/>
              </a:rPr>
              <a:t>simage&amp;lr</a:t>
            </a:r>
            <a:r>
              <a:rPr lang="en-US" sz="1400" dirty="0" smtClean="0">
                <a:hlinkClick r:id="rId3"/>
              </a:rPr>
              <a:t>=1107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https://yandex.ru/images/search?text=</a:t>
            </a:r>
            <a:r>
              <a:rPr lang="ru-RU" sz="1400" dirty="0" smtClean="0">
                <a:hlinkClick r:id="rId4"/>
              </a:rPr>
              <a:t>картинки%20вавилонская%20башня%20для%20детей&amp;</a:t>
            </a:r>
            <a:r>
              <a:rPr lang="en-US" sz="1400" dirty="0" err="1" smtClean="0">
                <a:hlinkClick r:id="rId4"/>
              </a:rPr>
              <a:t>img_url</a:t>
            </a:r>
            <a:r>
              <a:rPr lang="en-US" sz="1400" dirty="0" smtClean="0">
                <a:hlinkClick r:id="rId4"/>
              </a:rPr>
              <a:t>=http%3A%2F%2Fpouke.org%2Fsvetopismo%2Fassets%2Fimages%2F01011004.jpg&amp;pos=10&amp;rpt=</a:t>
            </a:r>
            <a:r>
              <a:rPr lang="en-US" sz="1400" dirty="0" err="1" smtClean="0">
                <a:hlinkClick r:id="rId4"/>
              </a:rPr>
              <a:t>simage&amp;lr</a:t>
            </a:r>
            <a:r>
              <a:rPr lang="en-US" sz="1400" dirty="0" smtClean="0">
                <a:hlinkClick r:id="rId4"/>
              </a:rPr>
              <a:t>=1107</a:t>
            </a:r>
            <a:r>
              <a:rPr lang="ru-RU" sz="1400" dirty="0" smtClean="0"/>
              <a:t> –картинка вавилонской башни</a:t>
            </a:r>
          </a:p>
          <a:p>
            <a:r>
              <a:rPr lang="en-US" sz="1400" dirty="0" smtClean="0">
                <a:hlinkClick r:id="rId5"/>
              </a:rPr>
              <a:t>https://yandex.ru/images/search?text=</a:t>
            </a:r>
            <a:r>
              <a:rPr lang="ru-RU" sz="1400" dirty="0" smtClean="0">
                <a:hlinkClick r:id="rId5"/>
              </a:rPr>
              <a:t>картинки%20вавилонская%20башня%20для%20детей&amp;</a:t>
            </a:r>
            <a:r>
              <a:rPr lang="en-US" sz="1400" dirty="0" err="1" smtClean="0">
                <a:hlinkClick r:id="rId5"/>
              </a:rPr>
              <a:t>img_url</a:t>
            </a:r>
            <a:r>
              <a:rPr lang="en-US" sz="1400" dirty="0" smtClean="0">
                <a:hlinkClick r:id="rId5"/>
              </a:rPr>
              <a:t>=https%3A%2F%2Flh5.googleusercontent.com%2F-DeANe_SZ5IE%2FTW-b99N-xrI%2FAAAAAAAAIS4%2Fote1JE0Yf9k%2Fs1600%2Ftower-of-babel_7.jpg&amp;pos=19&amp;rpt=</a:t>
            </a:r>
            <a:r>
              <a:rPr lang="en-US" sz="1400" dirty="0" err="1" smtClean="0">
                <a:hlinkClick r:id="rId5"/>
              </a:rPr>
              <a:t>simage&amp;lr</a:t>
            </a:r>
            <a:r>
              <a:rPr lang="en-US" sz="1400" dirty="0" smtClean="0">
                <a:hlinkClick r:id="rId5"/>
              </a:rPr>
              <a:t>=1107</a:t>
            </a:r>
            <a:r>
              <a:rPr lang="ru-RU" sz="1400" dirty="0" smtClean="0">
                <a:hlinkClick r:id="rId5"/>
              </a:rPr>
              <a:t>-</a:t>
            </a:r>
            <a:r>
              <a:rPr lang="ru-RU" sz="1400" dirty="0" smtClean="0"/>
              <a:t> картинка 6 слайда</a:t>
            </a:r>
          </a:p>
          <a:p>
            <a:r>
              <a:rPr lang="en-US" sz="1400" dirty="0" smtClean="0">
                <a:hlinkClick r:id="rId6"/>
              </a:rPr>
              <a:t>https://yandex.ru/images/search?text=</a:t>
            </a:r>
            <a:r>
              <a:rPr lang="ru-RU" sz="1400" dirty="0" smtClean="0">
                <a:hlinkClick r:id="rId6"/>
              </a:rPr>
              <a:t>картинка%20%20столпотворения&amp;</a:t>
            </a:r>
            <a:r>
              <a:rPr lang="en-US" sz="1400" dirty="0" err="1" smtClean="0">
                <a:hlinkClick r:id="rId6"/>
              </a:rPr>
              <a:t>img_url</a:t>
            </a:r>
            <a:r>
              <a:rPr lang="en-US" sz="1400" dirty="0" smtClean="0">
                <a:hlinkClick r:id="rId6"/>
              </a:rPr>
              <a:t>=http%3A%2F%2Falostaev.narod.ru%2FHyperil_galery_files%2FNimvrodTOTAL.JPG&amp;pos=15&amp;rpt=</a:t>
            </a:r>
            <a:r>
              <a:rPr lang="en-US" sz="1400" dirty="0" err="1" smtClean="0">
                <a:hlinkClick r:id="rId6"/>
              </a:rPr>
              <a:t>simage&amp;lr</a:t>
            </a:r>
            <a:r>
              <a:rPr lang="en-US" sz="1400" dirty="0" smtClean="0">
                <a:hlinkClick r:id="rId6"/>
              </a:rPr>
              <a:t>=1107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https://yandex.ru/video/search?filmId=17895948095870742684&amp;text=</a:t>
            </a:r>
            <a:r>
              <a:rPr lang="ru-RU" sz="1400" dirty="0" smtClean="0">
                <a:hlinkClick r:id="rId7"/>
              </a:rPr>
              <a:t>вавилонское%20столпотворение%20для%20детей&amp;</a:t>
            </a:r>
            <a:r>
              <a:rPr lang="en-US" sz="1400" dirty="0" err="1" smtClean="0">
                <a:hlinkClick r:id="rId7"/>
              </a:rPr>
              <a:t>noreask</a:t>
            </a:r>
            <a:r>
              <a:rPr lang="en-US" sz="1400" dirty="0" smtClean="0">
                <a:hlinkClick r:id="rId7"/>
              </a:rPr>
              <a:t>=1&amp;path=wizard</a:t>
            </a:r>
            <a:endParaRPr lang="ru-RU" sz="1400" dirty="0" smtClean="0"/>
          </a:p>
          <a:p>
            <a:r>
              <a:rPr lang="en-US" sz="1400" dirty="0" smtClean="0"/>
              <a:t>https://yandex.ru/video/search?p=1&amp;filmId=5438848620545018698&amp;text=</a:t>
            </a:r>
            <a:r>
              <a:rPr lang="ru-RU" sz="1400" dirty="0" smtClean="0"/>
              <a:t>вавилонское%20столпотворение%20для%20детей&amp;</a:t>
            </a:r>
            <a:r>
              <a:rPr lang="en-US" sz="1400" dirty="0" err="1" smtClean="0"/>
              <a:t>noreask</a:t>
            </a:r>
            <a:r>
              <a:rPr lang="en-US" sz="1400" dirty="0" smtClean="0"/>
              <a:t>=1&amp;path=wizard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428604"/>
            <a:ext cx="129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hlinkClick r:id="rId2"/>
              </a:rPr>
              <a:t>https://yandex.ru/images/search?img_url=https%3A%2F%2Fisthatinthebible.files.wordpress.com%2F2015%2F04%2Fjames-tissot-building-the-tower-of-babel-c-18961902.png&amp;p=2&amp;text=</a:t>
            </a:r>
            <a:r>
              <a:rPr lang="ru-RU" sz="1600" dirty="0" smtClean="0">
                <a:hlinkClick r:id="rId2"/>
              </a:rPr>
              <a:t>вавилонское%20столпотворение%20для%20детей&amp;</a:t>
            </a:r>
            <a:r>
              <a:rPr lang="en-US" sz="1600" dirty="0" err="1" smtClean="0">
                <a:hlinkClick r:id="rId2"/>
              </a:rPr>
              <a:t>noreask</a:t>
            </a:r>
            <a:r>
              <a:rPr lang="en-US" sz="1600" dirty="0" smtClean="0">
                <a:hlinkClick r:id="rId2"/>
              </a:rPr>
              <a:t>=1&amp;pos=80&amp;rpt=</a:t>
            </a:r>
            <a:r>
              <a:rPr lang="en-US" sz="1600" dirty="0" err="1" smtClean="0">
                <a:hlinkClick r:id="rId2"/>
              </a:rPr>
              <a:t>simage&amp;lr</a:t>
            </a:r>
            <a:r>
              <a:rPr lang="en-US" sz="1600" dirty="0" smtClean="0">
                <a:hlinkClick r:id="rId2"/>
              </a:rPr>
              <a:t>=1107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https://yandex.ru/images/search?p=2&amp;text=</a:t>
            </a:r>
            <a:r>
              <a:rPr lang="ru-RU" sz="1600" dirty="0" smtClean="0">
                <a:hlinkClick r:id="rId3"/>
              </a:rPr>
              <a:t>строительство%20вавилонское%20башня%20для%20детей&amp;</a:t>
            </a:r>
            <a:r>
              <a:rPr lang="en-US" sz="1600" dirty="0" err="1" smtClean="0">
                <a:hlinkClick r:id="rId3"/>
              </a:rPr>
              <a:t>img_url</a:t>
            </a:r>
            <a:r>
              <a:rPr lang="en-US" sz="1600" dirty="0" smtClean="0">
                <a:hlinkClick r:id="rId3"/>
              </a:rPr>
              <a:t>=https%3A%2F%2Fwww.litres.ru%2Fstatic%2Fbookimages%2F11%2F61%2F16%2F11611692.bin.dir%2Fh%2Fi_015.png&amp;pos=86&amp;rpt=</a:t>
            </a:r>
            <a:r>
              <a:rPr lang="en-US" sz="1600" dirty="0" err="1" smtClean="0">
                <a:hlinkClick r:id="rId3"/>
              </a:rPr>
              <a:t>simage&amp;lr</a:t>
            </a:r>
            <a:r>
              <a:rPr lang="en-US" sz="1600" dirty="0" smtClean="0">
                <a:hlinkClick r:id="rId3"/>
              </a:rPr>
              <a:t>=1107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https://yandex.ru/images/search?p=4&amp;text=</a:t>
            </a:r>
            <a:r>
              <a:rPr lang="ru-RU" sz="1600" dirty="0" smtClean="0">
                <a:hlinkClick r:id="rId4"/>
              </a:rPr>
              <a:t>строительство%20вавилонское%20башня%20для%20детей&amp;</a:t>
            </a:r>
            <a:r>
              <a:rPr lang="en-US" sz="1600" dirty="0" err="1" smtClean="0">
                <a:hlinkClick r:id="rId4"/>
              </a:rPr>
              <a:t>img_url</a:t>
            </a:r>
            <a:r>
              <a:rPr lang="en-US" sz="1600" dirty="0" smtClean="0">
                <a:hlinkClick r:id="rId4"/>
              </a:rPr>
              <a:t>=http%3A%2F%2Fwww.globalfolio.net%2Fhermitaje.com%2Fhermitaje-library%2Ftokarev-mifi%2F_images%2Fhtmpage0172_img_1.jpg&amp;pos=173&amp;rpt=</a:t>
            </a:r>
            <a:r>
              <a:rPr lang="en-US" sz="1600" dirty="0" err="1" smtClean="0">
                <a:hlinkClick r:id="rId4"/>
              </a:rPr>
              <a:t>simage&amp;lr</a:t>
            </a:r>
            <a:r>
              <a:rPr lang="en-US" sz="1600" dirty="0" smtClean="0">
                <a:hlinkClick r:id="rId4"/>
              </a:rPr>
              <a:t>=1107</a:t>
            </a:r>
            <a:endParaRPr lang="ru-RU" sz="1600" dirty="0" smtClean="0"/>
          </a:p>
          <a:p>
            <a:r>
              <a:rPr lang="en-US" sz="1600" dirty="0" smtClean="0"/>
              <a:t>https://yandex.ru/images/search?p=4&amp;text=</a:t>
            </a:r>
            <a:r>
              <a:rPr lang="ru-RU" sz="1600" dirty="0" smtClean="0"/>
              <a:t>картинка%20бога%20отца%20для%20детей&amp;</a:t>
            </a:r>
            <a:r>
              <a:rPr lang="en-US" sz="1600" dirty="0" err="1" smtClean="0"/>
              <a:t>img_url</a:t>
            </a:r>
            <a:r>
              <a:rPr lang="en-US" sz="1600" dirty="0" smtClean="0"/>
              <a:t>=https%3A%2F%2Fi.ytimg.com%2Fvi%2FTKdw28MardU%2Fmaxresdefault.jpg&amp;pos=173&amp;rpt=</a:t>
            </a:r>
            <a:r>
              <a:rPr lang="en-US" sz="1600" dirty="0" err="1" smtClean="0"/>
              <a:t>simage&amp;lr</a:t>
            </a:r>
            <a:r>
              <a:rPr lang="en-US" sz="1600" dirty="0" smtClean="0"/>
              <a:t>=1107</a:t>
            </a:r>
            <a:endParaRPr lang="ru-RU" sz="16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14282" y="4786322"/>
            <a:ext cx="8786874" cy="19113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dessa Script Cyr" pitchFamily="34" charset="0"/>
                <a:ea typeface="+mn-ea"/>
                <a:cs typeface="+mn-cs"/>
              </a:rPr>
              <a:t>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Потом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двигаясь на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Восток,  они  вышли  к  плодоносным  землям  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Сеннаарской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долины  и  там  поселились.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g.dlyakota.ru/uploads/posts/2016-11/dlyakota.ru_foto-prikoly_podborka-interesnyh-i-veselyh-kartinok-041116_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72500" cy="4286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142852"/>
            <a:ext cx="3786182" cy="65548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2E4E"/>
                </a:solidFill>
                <a:effectLst/>
                <a:uLnTx/>
                <a:uFillTx/>
                <a:latin typeface="Odessa Script Cyr" pitchFamily="34" charset="0"/>
                <a:ea typeface="+mn-ea"/>
                <a:cs typeface="+mn-cs"/>
              </a:rPr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Когда человеческий род стал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многочислен-ным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то злые дела и распри между людьми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увеличи-лись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и они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увиде-ли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что скоро придется им разойтись по всей земле.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8A2E4E"/>
              </a:solidFill>
              <a:effectLst/>
              <a:uLnTx/>
              <a:uFillTx/>
              <a:latin typeface="Odessa Script Cyr" pitchFamily="34" charset="0"/>
              <a:ea typeface="+mn-ea"/>
              <a:cs typeface="+mn-cs"/>
            </a:endParaRPr>
          </a:p>
        </p:txBody>
      </p:sp>
      <p:pic>
        <p:nvPicPr>
          <p:cNvPr id="24578" name="Picture 2" descr="http://alostaev.narod.ru/Hyperil_galery_files/NoeAdam_i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1" y="0"/>
            <a:ext cx="535781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85720" y="214290"/>
            <a:ext cx="3929090" cy="63579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прежде чем разойтись потомки Хама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собрались вместе и сказали друг другу: «Построим себе город и башню, высотою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небес, и сделаем себе имя, прежде нежели рассеемся по лицу всей земли».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transferimage.com/wp-content/uploads/2013/12/James-Tissot_shem-ham-and-japheth-1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Возгордившись и желая прославить себя, люди ревностно занялись постройкой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2530" name="Picture 2" descr="https://lh5.googleusercontent.com/-DeANe_SZ5IE/TW-b99N-xrI/AAAAAAAAIS4/ote1JE0Yf9k/s1600/tower-of-babel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858280" cy="57150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выглядела Вавилонская башня?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3786182" cy="469742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Строение в виде пирамиды находилось на ровной круглой равнине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Сихн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(в пер. Сковорода). Башня состояла из семи этажей (около 90 м. ) и была окружена стеной. Рядом были возведены оккультные сооружения. Башня была построена с использованием речной глины и обожженного кирпича.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okara.org/wp-content/uploads/2015/12/Lucas-van-Valckenbo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357298"/>
            <a:ext cx="5500694" cy="5500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200"/>
            <a:ext cx="471487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Бог долго наблюдал за работой, хотел понять, что же делают люди и для чего они строят такую высокую башню.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Вряд ли они собираются жить в ней, – рассуждал он, – для жилья такая башня неудобна.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(Лифтов ведь тогда ещё не было, а подниматься так высоко по ступенькам тяжело</a:t>
            </a:r>
            <a:r>
              <a:rPr lang="ru-RU" i="1" dirty="0" smtClean="0"/>
              <a:t>.)</a:t>
            </a:r>
            <a:endParaRPr lang="ru-RU" dirty="0"/>
          </a:p>
        </p:txBody>
      </p:sp>
      <p:pic>
        <p:nvPicPr>
          <p:cNvPr id="21506" name="Picture 2" descr="http://www.hrbcb.ru/uploads/images/Gallery/Content/OtherImages/bog-savaof-v-m-vasnetsov-1885-1896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500594" cy="61007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3643338" cy="576899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Просто </a:t>
            </a: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так строить? Зачем?</a:t>
            </a:r>
          </a:p>
          <a:p>
            <a:pPr>
              <a:buNone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Наконец Бог понял, для чего люди строят эту башню. Они хотят показать, какие они умные и всемогущие.</a:t>
            </a:r>
          </a:p>
          <a:p>
            <a:pPr>
              <a:buNone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Не понравилось ему это. Не любит Бог, когда люди гордятся понапрасну и превозносят 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себя.</a:t>
            </a:r>
          </a:p>
          <a:p>
            <a:pPr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что же он сделал, чтобы им помешать?</a:t>
            </a:r>
          </a:p>
          <a:p>
            <a:endParaRPr lang="ru-RU" dirty="0"/>
          </a:p>
        </p:txBody>
      </p:sp>
      <p:pic>
        <p:nvPicPr>
          <p:cNvPr id="46082" name="Picture 2" descr="http://www.artwall.ru/files/products/poster_p-46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950</Words>
  <Application>Microsoft Office PowerPoint</Application>
  <PresentationFormat>Экран (4:3)</PresentationFormat>
  <Paragraphs>115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Вавилонское столпотворение</vt:lpstr>
      <vt:lpstr>Слайд 2</vt:lpstr>
      <vt:lpstr>Слайд 3</vt:lpstr>
      <vt:lpstr>Слайд 4</vt:lpstr>
      <vt:lpstr>Слайд 5</vt:lpstr>
      <vt:lpstr>Слайд 6</vt:lpstr>
      <vt:lpstr>Как выглядела Вавилонская башня?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Где находилась вавилонская башня?</vt:lpstr>
      <vt:lpstr>Вывод:</vt:lpstr>
      <vt:lpstr>Слайд 19</vt:lpstr>
      <vt:lpstr>Слайд 20</vt:lpstr>
      <vt:lpstr>Слайд 21</vt:lpstr>
      <vt:lpstr>К Р Е С Т О С Л О В И Ц А</vt:lpstr>
      <vt:lpstr>http://velib.com/read_book/bez_avtora/biblija_dlja_detejj/vavilonskoe_stolpotvorenie/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Николаева Е.Ю</dc:creator>
  <cp:lastModifiedBy>Admin</cp:lastModifiedBy>
  <cp:revision>34</cp:revision>
  <dcterms:created xsi:type="dcterms:W3CDTF">2013-02-03T05:04:10Z</dcterms:created>
  <dcterms:modified xsi:type="dcterms:W3CDTF">2017-02-19T15:37:02Z</dcterms:modified>
  <cp:category>Презентация</cp:category>
</cp:coreProperties>
</file>